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60" r:id="rId4"/>
    <p:sldId id="261" r:id="rId5"/>
    <p:sldId id="262" r:id="rId6"/>
    <p:sldId id="267" r:id="rId7"/>
    <p:sldId id="274" r:id="rId8"/>
    <p:sldId id="263" r:id="rId9"/>
    <p:sldId id="273" r:id="rId10"/>
    <p:sldId id="264" r:id="rId11"/>
    <p:sldId id="272" r:id="rId12"/>
    <p:sldId id="265" r:id="rId13"/>
    <p:sldId id="266" r:id="rId14"/>
    <p:sldId id="270" r:id="rId15"/>
    <p:sldId id="271" r:id="rId16"/>
    <p:sldId id="269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8" autoAdjust="0"/>
    <p:restoredTop sz="94660"/>
  </p:normalViewPr>
  <p:slideViewPr>
    <p:cSldViewPr>
      <p:cViewPr varScale="1">
        <p:scale>
          <a:sx n="68" d="100"/>
          <a:sy n="68" d="100"/>
        </p:scale>
        <p:origin x="12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A41D-0CC6-4178-9904-B209E634E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4AE-20AC-4837-9E52-2A8BCFD7A8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3CD-0471-4EB3-9104-6E5AAE1604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2E901-E22C-4D06-AAF5-9D3988C4D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19C4-2CE8-4607-BB21-3FC473D54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B148E-6713-4DDD-AA6C-9870122F24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11DB-C863-4B8A-ADA4-E2768737E5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B7A5D0-8C5E-4965-A5DC-A023E2F419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7C08-DD04-4F2D-B6B0-669F7B08B9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CD5A27E6-F2F6-467D-A2CA-3FDEAFABEE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28C8-E5BF-4C96-85CA-40B51AD96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53B495C-751F-4093-8EE0-28F35FEC452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Tract[1]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860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Box 8"/>
          <p:cNvSpPr txBox="1">
            <a:spLocks noChangeArrowheads="1"/>
          </p:cNvSpPr>
          <p:nvPr/>
        </p:nvSpPr>
        <p:spPr bwMode="auto">
          <a:xfrm>
            <a:off x="0" y="2852738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GIS Concept Plan?</a:t>
            </a:r>
          </a:p>
        </p:txBody>
      </p:sp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2243138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Texas STAR Park</a:t>
            </a:r>
            <a:endParaRPr lang="en-US" sz="4000" dirty="0"/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0" y="5715000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Evolved Geospatial Planning:</a:t>
            </a:r>
          </a:p>
          <a:p>
            <a:pPr algn="ctr"/>
            <a:r>
              <a:rPr lang="en-US" dirty="0"/>
              <a:t> Marshal Brandt, Billy Cook, Chris </a:t>
            </a:r>
            <a:r>
              <a:rPr lang="en-US" dirty="0" err="1"/>
              <a:t>Felker</a:t>
            </a:r>
            <a:r>
              <a:rPr lang="en-US" dirty="0"/>
              <a:t>, Isaac Whitt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Work Completed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IV. Suitability Analysis</a:t>
            </a:r>
          </a:p>
        </p:txBody>
      </p:sp>
      <p:pic>
        <p:nvPicPr>
          <p:cNvPr id="8" name="Picture 8" descr="slop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05200"/>
            <a:ext cx="2286000" cy="2958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Left"/>
            <a:lightRig rig="threePt" dir="t"/>
          </a:scene3d>
          <a:sp3d>
            <a:bevelT/>
          </a:sp3d>
        </p:spPr>
      </p:pic>
      <p:pic>
        <p:nvPicPr>
          <p:cNvPr id="9" name="Picture 10" descr="soil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3505200"/>
            <a:ext cx="2286000" cy="295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Left"/>
            <a:lightRig rig="threePt" dir="t"/>
          </a:scene3d>
          <a:sp3d>
            <a:bevelT/>
          </a:sp3d>
        </p:spPr>
      </p:pic>
      <p:pic>
        <p:nvPicPr>
          <p:cNvPr id="10" name="Picture 9" descr="elev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505200"/>
            <a:ext cx="2286000" cy="295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Left"/>
            <a:lightRig rig="threePt" dir="t"/>
          </a:scene3d>
          <a:sp3d>
            <a:bevelT/>
          </a:sp3d>
        </p:spPr>
      </p:pic>
      <p:pic>
        <p:nvPicPr>
          <p:cNvPr id="11" name="Picture 12" descr="drainage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505200"/>
            <a:ext cx="2286000" cy="295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2Left"/>
            <a:lightRig rig="threePt" dir="t"/>
          </a:scene3d>
          <a:sp3d>
            <a:bevelT/>
          </a:sp3d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2743200" cy="4525963"/>
          </a:xfrm>
        </p:spPr>
        <p:txBody>
          <a:bodyPr/>
          <a:lstStyle/>
          <a:p>
            <a:pPr algn="ctr">
              <a:buNone/>
            </a:pPr>
            <a:r>
              <a:rPr lang="en-US" u="sng" dirty="0"/>
              <a:t>Building Types</a:t>
            </a:r>
          </a:p>
          <a:p>
            <a:r>
              <a:rPr lang="en-US" dirty="0"/>
              <a:t>Labs</a:t>
            </a:r>
          </a:p>
          <a:p>
            <a:r>
              <a:rPr lang="en-US" dirty="0"/>
              <a:t>Offices</a:t>
            </a:r>
          </a:p>
          <a:p>
            <a:r>
              <a:rPr lang="en-US" dirty="0"/>
              <a:t>Data Center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638800" y="1143000"/>
            <a:ext cx="2438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20624" marR="0" lvl="0" indent="-38404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Methodology</a:t>
            </a:r>
          </a:p>
          <a:p>
            <a:pPr marL="420624" marR="0" lvl="0" indent="-38404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Extract</a:t>
            </a:r>
          </a:p>
          <a:p>
            <a:pPr marL="420624" marR="0" lvl="0" indent="-38404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lang="en-US" sz="3000" dirty="0">
                <a:latin typeface="+mn-lt"/>
              </a:rPr>
              <a:t>Reclassify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0624" marR="0" lvl="0" indent="-38404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lang="en-US" sz="3000" dirty="0">
                <a:latin typeface="+mn-lt"/>
              </a:rPr>
              <a:t>Add Maps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7" name="Plus 16"/>
          <p:cNvSpPr/>
          <p:nvPr/>
        </p:nvSpPr>
        <p:spPr>
          <a:xfrm>
            <a:off x="1828800" y="4648200"/>
            <a:ext cx="914400" cy="914400"/>
          </a:xfrm>
          <a:prstGeom prst="mathPlu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4114800" y="4648200"/>
            <a:ext cx="914400" cy="914400"/>
          </a:xfrm>
          <a:prstGeom prst="mathPlu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6400800" y="4648200"/>
            <a:ext cx="914400" cy="914400"/>
          </a:xfrm>
          <a:prstGeom prst="mathPlu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Work Completed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IV. Suitability Analysis</a:t>
            </a:r>
          </a:p>
        </p:txBody>
      </p:sp>
      <p:pic>
        <p:nvPicPr>
          <p:cNvPr id="5" name="Picture 4" descr="Suitabilit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358153"/>
            <a:ext cx="4249882" cy="5499847"/>
          </a:xfrm>
          <a:prstGeom prst="rect">
            <a:avLst/>
          </a:prstGeom>
        </p:spPr>
      </p:pic>
      <p:sp>
        <p:nvSpPr>
          <p:cNvPr id="6" name="Equal 5"/>
          <p:cNvSpPr/>
          <p:nvPr/>
        </p:nvSpPr>
        <p:spPr>
          <a:xfrm>
            <a:off x="1219200" y="3657600"/>
            <a:ext cx="914400" cy="914400"/>
          </a:xfrm>
          <a:prstGeom prst="mathEqual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812800" indent="-812800">
              <a:buFontTx/>
              <a:buAutoNum type="romanUcPeriod"/>
            </a:pPr>
            <a:endParaRPr lang="en-US" dirty="0"/>
          </a:p>
          <a:p>
            <a:pPr marL="812800" indent="-812800">
              <a:buFontTx/>
              <a:buAutoNum type="romanUcPeriod"/>
            </a:pPr>
            <a:endParaRPr lang="en-US" dirty="0"/>
          </a:p>
          <a:p>
            <a:pPr marL="812800" indent="-812800">
              <a:buFontTx/>
              <a:buAutoNum type="romanUcPeriod"/>
            </a:pPr>
            <a:r>
              <a:rPr lang="en-US" dirty="0"/>
              <a:t>Layout Design</a:t>
            </a:r>
          </a:p>
          <a:p>
            <a:pPr marL="812800" indent="-812800">
              <a:buFontTx/>
              <a:buAutoNum type="romanUcPeriod"/>
            </a:pPr>
            <a:endParaRPr lang="en-US" dirty="0"/>
          </a:p>
          <a:p>
            <a:pPr marL="812800" indent="-812800">
              <a:buFontTx/>
              <a:buAutoNum type="romanUcPeriod"/>
            </a:pPr>
            <a:r>
              <a:rPr lang="en-US" dirty="0"/>
              <a:t>Finalize Drainage Analysis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Current Work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0" y="1066800"/>
            <a:ext cx="8229600" cy="4525963"/>
          </a:xfrm>
        </p:spPr>
        <p:txBody>
          <a:bodyPr/>
          <a:lstStyle/>
          <a:p>
            <a:r>
              <a:rPr lang="en-US" sz="2800" dirty="0"/>
              <a:t>Most efficient use of funds vs. space</a:t>
            </a:r>
          </a:p>
          <a:p>
            <a:endParaRPr lang="en-US" sz="2800" dirty="0"/>
          </a:p>
          <a:p>
            <a:r>
              <a:rPr lang="en-US" sz="2800" dirty="0"/>
              <a:t>Explore multiple design layouts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Number of buildings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Building orientation </a:t>
            </a:r>
          </a:p>
          <a:p>
            <a:pPr lvl="1">
              <a:buNone/>
            </a:pPr>
            <a:r>
              <a:rPr lang="en-US" dirty="0"/>
              <a:t>		and distribution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Current Work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I. Layout Design</a:t>
            </a:r>
          </a:p>
        </p:txBody>
      </p:sp>
      <p:pic>
        <p:nvPicPr>
          <p:cNvPr id="9" name="Picture 8" descr="PrelimLay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2590800"/>
            <a:ext cx="3505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09600"/>
            <a:ext cx="7467600" cy="4525963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Based on results of local rainfall accumulation calculations</a:t>
            </a:r>
          </a:p>
          <a:p>
            <a:endParaRPr lang="en-US" sz="2800" dirty="0"/>
          </a:p>
          <a:p>
            <a:r>
              <a:rPr lang="en-US" sz="2800" dirty="0"/>
              <a:t>Ensure the design can support storm conditions</a:t>
            </a:r>
          </a:p>
          <a:p>
            <a:endParaRPr lang="en-US" sz="2800" dirty="0"/>
          </a:p>
          <a:p>
            <a:r>
              <a:rPr lang="en-US" sz="2800" dirty="0"/>
              <a:t>Calculate approximate cost of excavation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Future Work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I. Finalize Drainage Design</a:t>
            </a:r>
          </a:p>
        </p:txBody>
      </p:sp>
      <p:pic>
        <p:nvPicPr>
          <p:cNvPr id="8" name="Picture 7" descr="XSe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4648200"/>
            <a:ext cx="4419600" cy="2017378"/>
          </a:xfrm>
          <a:prstGeom prst="rect">
            <a:avLst/>
          </a:prstGeom>
        </p:spPr>
      </p:pic>
      <p:pic>
        <p:nvPicPr>
          <p:cNvPr id="9" name="Picture 8" descr="XSect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4648200"/>
            <a:ext cx="4419600" cy="2017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Sketchup</a:t>
            </a:r>
            <a:endParaRPr lang="en-US" dirty="0"/>
          </a:p>
          <a:p>
            <a:pPr lvl="1"/>
            <a:r>
              <a:rPr lang="en-US" dirty="0"/>
              <a:t>Produce 3D visual of the best design layout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Future Work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II. Conceptual Visualizations</a:t>
            </a:r>
          </a:p>
        </p:txBody>
      </p:sp>
      <p:pic>
        <p:nvPicPr>
          <p:cNvPr id="8" name="Picture 7" descr="downloadCAAVVH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2819400"/>
            <a:ext cx="5528052" cy="35498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400800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Image from: http://sketchup.google.com/3dwarehouse/details?mid=20d45bc6c1e7bc30730618c907afc38a&amp;prevstart=0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828800"/>
            <a:ext cx="7467600" cy="452596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dirty="0"/>
              <a:t> 	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“Under the guidance of E.G.P., Texas STAR Park will become a social research community that will produce a wealth of innovative products and concepts for years to come.”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9144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schedule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endParaRPr lang="en-US" sz="3000" dirty="0">
              <a:latin typeface="+mn-lt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lang="en-US" sz="3000" noProof="0" dirty="0">
                <a:latin typeface="+mn-lt"/>
              </a:rPr>
              <a:t>Final product will deliver a scientifically derived drainage and layout design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33400"/>
            <a:ext cx="7467600" cy="45259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Texas State is a developing research university</a:t>
            </a:r>
          </a:p>
          <a:p>
            <a:r>
              <a:rPr lang="en-US" dirty="0"/>
              <a:t>Construction of research park</a:t>
            </a:r>
          </a:p>
          <a:p>
            <a:r>
              <a:rPr lang="en-US" dirty="0"/>
              <a:t>The park will primarily contain research facilities and offices</a:t>
            </a:r>
          </a:p>
          <a:p>
            <a:r>
              <a:rPr lang="en-US" dirty="0"/>
              <a:t>Also, will contain university facilities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Project Background</a:t>
            </a:r>
          </a:p>
        </p:txBody>
      </p:sp>
      <p:pic>
        <p:nvPicPr>
          <p:cNvPr id="9" name="Picture 8" descr="Logo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105767"/>
            <a:ext cx="2255254" cy="2752233"/>
          </a:xfrm>
          <a:prstGeom prst="rect">
            <a:avLst/>
          </a:prstGeom>
        </p:spPr>
      </p:pic>
      <p:pic>
        <p:nvPicPr>
          <p:cNvPr id="10" name="Picture 9" descr="City_Seal_We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0" y="4648200"/>
            <a:ext cx="1828800" cy="1981200"/>
          </a:xfrm>
          <a:prstGeom prst="rect">
            <a:avLst/>
          </a:prstGeom>
        </p:spPr>
      </p:pic>
      <p:pic>
        <p:nvPicPr>
          <p:cNvPr id="11" name="Picture 10" descr="200px-TXST_Primary_H_3Col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0800" y="4343400"/>
            <a:ext cx="3924306" cy="1569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812800" indent="-812800">
              <a:buFontTx/>
              <a:buAutoNum type="romanUcPeriod"/>
            </a:pPr>
            <a:r>
              <a:rPr lang="en-US" dirty="0"/>
              <a:t>Hydrologic Analysis</a:t>
            </a:r>
          </a:p>
          <a:p>
            <a:pPr marL="812800" indent="-812800">
              <a:buFontTx/>
              <a:buAutoNum type="romanUcPeriod"/>
            </a:pPr>
            <a:endParaRPr lang="en-US" dirty="0"/>
          </a:p>
          <a:p>
            <a:pPr marL="812800" indent="-812800">
              <a:buFontTx/>
              <a:buAutoNum type="romanUcPeriod"/>
            </a:pPr>
            <a:r>
              <a:rPr lang="en-US" dirty="0"/>
              <a:t>Drainage System Design</a:t>
            </a:r>
          </a:p>
          <a:p>
            <a:pPr marL="812800" indent="-812800">
              <a:buFontTx/>
              <a:buAutoNum type="romanUcPeriod"/>
            </a:pPr>
            <a:endParaRPr lang="en-US" dirty="0"/>
          </a:p>
          <a:p>
            <a:pPr marL="812800" indent="-812800">
              <a:buFontTx/>
              <a:buAutoNum type="romanUcPeriod"/>
            </a:pPr>
            <a:r>
              <a:rPr lang="en-US" dirty="0"/>
              <a:t>Suitability Analysis</a:t>
            </a:r>
          </a:p>
          <a:p>
            <a:pPr marL="812800" indent="-812800">
              <a:buFontTx/>
              <a:buAutoNum type="romanUcPeriod"/>
            </a:pPr>
            <a:endParaRPr lang="en-US" dirty="0"/>
          </a:p>
          <a:p>
            <a:pPr marL="812800" indent="-812800">
              <a:buFontTx/>
              <a:buAutoNum type="romanUcPeriod"/>
            </a:pPr>
            <a:r>
              <a:rPr lang="en-US" dirty="0"/>
              <a:t>Conceptual Layout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Work Completed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AR 0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Work Completed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I. Hydrologic Analysis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295400"/>
            <a:ext cx="4114800" cy="4876800"/>
          </a:xfrm>
          <a:solidFill>
            <a:schemeClr val="tx1">
              <a:alpha val="40000"/>
            </a:schemeClr>
          </a:solidFill>
        </p:spPr>
        <p:txBody>
          <a:bodyPr>
            <a:normAutofit/>
          </a:bodyPr>
          <a:lstStyle/>
          <a:p>
            <a:endParaRPr lang="en-US" dirty="0"/>
          </a:p>
          <a:p>
            <a:endParaRPr lang="en-US" sz="2800" dirty="0"/>
          </a:p>
          <a:p>
            <a:r>
              <a:rPr lang="en-US" sz="2800" b="1" dirty="0">
                <a:solidFill>
                  <a:srgbClr val="C00000"/>
                </a:solidFill>
              </a:rPr>
              <a:t>Basin Delineation, Characteristics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V=CAR, Detention basin volume</a:t>
            </a:r>
          </a:p>
          <a:p>
            <a:r>
              <a:rPr lang="en-US" b="1" dirty="0">
                <a:solidFill>
                  <a:srgbClr val="C00000"/>
                </a:solidFill>
              </a:rPr>
              <a:t>Runoff Volume per Storm event</a:t>
            </a:r>
          </a:p>
        </p:txBody>
      </p:sp>
      <p:pic>
        <p:nvPicPr>
          <p:cNvPr id="9" name="Picture 8" descr="Scenarios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295400"/>
            <a:ext cx="4003964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0" y="838200"/>
            <a:ext cx="7467600" cy="45259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400" dirty="0"/>
              <a:t>Based on drainage analysis results</a:t>
            </a:r>
          </a:p>
          <a:p>
            <a:endParaRPr lang="en-US" sz="2400" dirty="0"/>
          </a:p>
          <a:p>
            <a:r>
              <a:rPr lang="en-US" sz="2400" dirty="0"/>
              <a:t>Utilize trapezoidal channel shape</a:t>
            </a:r>
          </a:p>
          <a:p>
            <a:endParaRPr lang="en-US" sz="2400" dirty="0"/>
          </a:p>
          <a:p>
            <a:r>
              <a:rPr lang="en-US" sz="2400" dirty="0"/>
              <a:t>Multiple designs created to allow cost and effectiveness comparisons</a:t>
            </a:r>
          </a:p>
          <a:p>
            <a:endParaRPr lang="en-US" sz="2400" dirty="0"/>
          </a:p>
          <a:p>
            <a:r>
              <a:rPr lang="en-US" sz="2400" dirty="0"/>
              <a:t>Volume of soil excavated</a:t>
            </a:r>
          </a:p>
          <a:p>
            <a:endParaRPr lang="en-US" sz="2400" dirty="0"/>
          </a:p>
          <a:p>
            <a:r>
              <a:rPr lang="en-US" sz="2400" dirty="0"/>
              <a:t>Volume of water capacity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Work Completed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II. Drainage Design</a:t>
            </a:r>
          </a:p>
        </p:txBody>
      </p:sp>
      <p:pic>
        <p:nvPicPr>
          <p:cNvPr id="8" name="Picture 7" descr="NatDrain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3657600"/>
            <a:ext cx="2473037" cy="3200400"/>
          </a:xfrm>
          <a:prstGeom prst="rect">
            <a:avLst/>
          </a:prstGeom>
        </p:spPr>
      </p:pic>
      <p:pic>
        <p:nvPicPr>
          <p:cNvPr id="9" name="Picture 8" descr="Natur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0963" y="3657600"/>
            <a:ext cx="2396837" cy="3200400"/>
          </a:xfrm>
          <a:prstGeom prst="rect">
            <a:avLst/>
          </a:prstGeom>
        </p:spPr>
      </p:pic>
      <p:pic>
        <p:nvPicPr>
          <p:cNvPr id="11" name="Picture 10" descr="XSect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8800" y="1371600"/>
            <a:ext cx="3226476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dirty="0"/>
              <a:t>Areas of Impervious surface</a:t>
            </a:r>
          </a:p>
          <a:p>
            <a:endParaRPr lang="en-US" dirty="0"/>
          </a:p>
          <a:p>
            <a:r>
              <a:rPr lang="en-US" dirty="0"/>
              <a:t>Land Cover change- Scenario break down</a:t>
            </a:r>
          </a:p>
          <a:p>
            <a:endParaRPr lang="en-US" dirty="0"/>
          </a:p>
          <a:p>
            <a:r>
              <a:rPr lang="en-US" dirty="0"/>
              <a:t>Scenario Outcomes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155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Finalized Drainage Analysis</a:t>
            </a:r>
          </a:p>
        </p:txBody>
      </p:sp>
      <p:pic>
        <p:nvPicPr>
          <p:cNvPr id="6" name="Picture 5" descr="Scenario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914400"/>
            <a:ext cx="4114800" cy="5325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Infiltration recommendations</a:t>
            </a:r>
          </a:p>
        </p:txBody>
      </p:sp>
      <p:pic>
        <p:nvPicPr>
          <p:cNvPr id="4" name="Content Placeholder 3" descr="STAR 07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6191"/>
          <a:stretch>
            <a:fillRect/>
          </a:stretch>
        </p:blipFill>
        <p:spPr>
          <a:xfrm>
            <a:off x="4419600" y="1219200"/>
            <a:ext cx="4419600" cy="1874762"/>
          </a:xfrm>
        </p:spPr>
      </p:pic>
      <p:pic>
        <p:nvPicPr>
          <p:cNvPr id="6" name="Picture 5" descr="STAR 0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3200400"/>
            <a:ext cx="4572000" cy="1676399"/>
          </a:xfrm>
          <a:prstGeom prst="rect">
            <a:avLst/>
          </a:prstGeom>
        </p:spPr>
      </p:pic>
      <p:pic>
        <p:nvPicPr>
          <p:cNvPr id="7" name="Picture 6" descr="STAR 06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7200" y="5001986"/>
            <a:ext cx="4724400" cy="15512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600200"/>
            <a:ext cx="3657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000" dirty="0"/>
              <a:t>Porous Pavement</a:t>
            </a:r>
          </a:p>
          <a:p>
            <a:endParaRPr lang="en-US" sz="3000" dirty="0"/>
          </a:p>
          <a:p>
            <a:pPr>
              <a:buFont typeface="Arial" pitchFamily="34" charset="0"/>
              <a:buChar char="•"/>
            </a:pPr>
            <a:r>
              <a:rPr lang="en-US" sz="3000" dirty="0">
                <a:latin typeface="+mn-lt"/>
              </a:rPr>
              <a:t>Eliminate</a:t>
            </a:r>
            <a:r>
              <a:rPr lang="en-US" sz="3000" dirty="0"/>
              <a:t> curbs</a:t>
            </a:r>
          </a:p>
          <a:p>
            <a:pPr>
              <a:buFont typeface="Arial" pitchFamily="34" charset="0"/>
              <a:buChar char="•"/>
            </a:pPr>
            <a:endParaRPr lang="en-US" sz="3000" dirty="0"/>
          </a:p>
          <a:p>
            <a:pPr>
              <a:buFont typeface="Arial" pitchFamily="34" charset="0"/>
              <a:buChar char="•"/>
            </a:pPr>
            <a:r>
              <a:rPr lang="en-US" sz="3000" dirty="0"/>
              <a:t>Gutter into infiltration beds</a:t>
            </a:r>
          </a:p>
          <a:p>
            <a:endParaRPr lang="en-US" sz="3000" dirty="0"/>
          </a:p>
          <a:p>
            <a:pPr>
              <a:buFont typeface="Arial" pitchFamily="34" charset="0"/>
              <a:buChar char="•"/>
            </a:pPr>
            <a:r>
              <a:rPr lang="en-US" sz="3000" dirty="0"/>
              <a:t>Vegetated basins </a:t>
            </a:r>
          </a:p>
          <a:p>
            <a:endParaRPr lang="en-US"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Work Completed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III. </a:t>
            </a:r>
            <a:r>
              <a:rPr lang="en-US" sz="3400" b="1" dirty="0" err="1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LiDAR</a:t>
            </a: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Processing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4183063" cy="234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886200"/>
            <a:ext cx="43434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743200" y="1524000"/>
            <a:ext cx="3733800" cy="4525963"/>
          </a:xfrm>
        </p:spPr>
        <p:txBody>
          <a:bodyPr/>
          <a:lstStyle/>
          <a:p>
            <a:pPr algn="ctr">
              <a:buNone/>
            </a:pPr>
            <a:r>
              <a:rPr lang="en-US" u="sng" dirty="0"/>
              <a:t>Methodology</a:t>
            </a:r>
          </a:p>
          <a:p>
            <a:r>
              <a:rPr lang="en-US" dirty="0"/>
              <a:t>Filtering Algorithm</a:t>
            </a:r>
          </a:p>
          <a:p>
            <a:r>
              <a:rPr lang="en-US" dirty="0"/>
              <a:t>Conversion to Raster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525963"/>
          </a:xfrm>
        </p:spPr>
        <p:txBody>
          <a:bodyPr/>
          <a:lstStyle/>
          <a:p>
            <a:pPr algn="ctr">
              <a:buNone/>
            </a:pPr>
            <a:r>
              <a:rPr lang="en-US" sz="2800" dirty="0"/>
              <a:t>The Final Product: Five Feet Resolution Elevation Data</a:t>
            </a:r>
          </a:p>
          <a:p>
            <a:endParaRPr lang="en-US" dirty="0"/>
          </a:p>
        </p:txBody>
      </p:sp>
      <p:pic>
        <p:nvPicPr>
          <p:cNvPr id="4" name="Picture 3" descr="lidar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057400"/>
            <a:ext cx="3429000" cy="443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1387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Work Completed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III. </a:t>
            </a:r>
            <a:r>
              <a:rPr lang="en-US" sz="3400" b="1" dirty="0" err="1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LiDAR</a:t>
            </a:r>
            <a:r>
              <a:rPr lang="en-US" sz="3400" b="1" dirty="0">
                <a:solidFill>
                  <a:schemeClr val="tx1">
                    <a:lumMod val="7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Processing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1544</TotalTime>
  <Words>344</Words>
  <Application>Microsoft Office PowerPoint</Application>
  <PresentationFormat>On-screen Show (4:3)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Franklin Gothic Book</vt:lpstr>
      <vt:lpstr>Wingdings 2</vt:lpstr>
      <vt:lpstr>Technic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Infiltration 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MF2K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Gamzek</dc:creator>
  <cp:lastModifiedBy>William Cook</cp:lastModifiedBy>
  <cp:revision>52</cp:revision>
  <dcterms:created xsi:type="dcterms:W3CDTF">2010-04-06T01:34:30Z</dcterms:created>
  <dcterms:modified xsi:type="dcterms:W3CDTF">2021-12-03T13:27:35Z</dcterms:modified>
</cp:coreProperties>
</file>